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6" r:id="rId6"/>
    <p:sldId id="267" r:id="rId7"/>
    <p:sldId id="263" r:id="rId8"/>
    <p:sldId id="264" r:id="rId9"/>
    <p:sldId id="265" r:id="rId10"/>
    <p:sldId id="262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-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EAB-2F52-45F3-9B95-B8AC1E30309E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694A-2FD7-4A47-91FC-24AA5AAB88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904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EAB-2F52-45F3-9B95-B8AC1E30309E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694A-2FD7-4A47-91FC-24AA5AAB88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85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EAB-2F52-45F3-9B95-B8AC1E30309E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694A-2FD7-4A47-91FC-24AA5AAB88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31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EAB-2F52-45F3-9B95-B8AC1E30309E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694A-2FD7-4A47-91FC-24AA5AAB88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27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EAB-2F52-45F3-9B95-B8AC1E30309E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694A-2FD7-4A47-91FC-24AA5AAB88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83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EAB-2F52-45F3-9B95-B8AC1E30309E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694A-2FD7-4A47-91FC-24AA5AAB88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32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EAB-2F52-45F3-9B95-B8AC1E30309E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694A-2FD7-4A47-91FC-24AA5AAB88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149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EAB-2F52-45F3-9B95-B8AC1E30309E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694A-2FD7-4A47-91FC-24AA5AAB88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99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EAB-2F52-45F3-9B95-B8AC1E30309E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694A-2FD7-4A47-91FC-24AA5AAB88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3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EAB-2F52-45F3-9B95-B8AC1E30309E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694A-2FD7-4A47-91FC-24AA5AAB88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20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3EAB-2F52-45F3-9B95-B8AC1E30309E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694A-2FD7-4A47-91FC-24AA5AAB88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96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73EAB-2F52-45F3-9B95-B8AC1E30309E}" type="datetimeFigureOut">
              <a:rPr lang="en-US" smtClean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5694A-2FD7-4A47-91FC-24AA5AAB88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33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Virginia Tech Policy for Mobile Communication Devices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Business Practices </a:t>
            </a:r>
            <a:r>
              <a:rPr lang="en-US" dirty="0" smtClean="0"/>
              <a:t>Seminar</a:t>
            </a:r>
          </a:p>
          <a:p>
            <a:r>
              <a:rPr lang="en-US" dirty="0" smtClean="0"/>
              <a:t>April 9, 2015</a:t>
            </a:r>
          </a:p>
          <a:p>
            <a:r>
              <a:rPr lang="en-US" dirty="0" smtClean="0"/>
              <a:t>Joe Belcher and Meghan Seifert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31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Training/Resources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Flow chart </a:t>
            </a:r>
            <a:r>
              <a:rPr lang="en-US" dirty="0" smtClean="0"/>
              <a:t>will be available </a:t>
            </a:r>
            <a:r>
              <a:rPr lang="en-US" dirty="0" smtClean="0"/>
              <a:t>to provide a visual guide as to the steps taken to initiate, change, or terminate an option.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An online training video has also been developed to assist departments in smooth implementation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Procedures, Request Form, Flow Chart, and Captivate Online Training Module will be posted on the Controller’s Office Website and, of course, accessible via the DBMP.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06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Thank You and Have a Nice Day!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958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MCD Discussion Items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MCD Policy – Effective July 1, 2015 (Upon MDS Final Approval)</a:t>
            </a:r>
          </a:p>
          <a:p>
            <a:pPr algn="just"/>
            <a:r>
              <a:rPr lang="en-US" dirty="0" smtClean="0"/>
              <a:t>Procedures - Including Mobile Communication Device </a:t>
            </a:r>
            <a:r>
              <a:rPr lang="en-US" dirty="0"/>
              <a:t>B</a:t>
            </a:r>
            <a:r>
              <a:rPr lang="en-US" dirty="0" smtClean="0"/>
              <a:t>est Practices</a:t>
            </a:r>
          </a:p>
          <a:p>
            <a:pPr algn="just"/>
            <a:r>
              <a:rPr lang="en-US" dirty="0" smtClean="0"/>
              <a:t>MCD Request Form - maintained in your departmental files</a:t>
            </a:r>
          </a:p>
          <a:p>
            <a:pPr algn="just"/>
            <a:r>
              <a:rPr lang="en-US" dirty="0" smtClean="0"/>
              <a:t>P3A-F or P3A-S Form - submitted to Human Resources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Training Documents to be posted on the Controller’s Office Website:</a:t>
            </a:r>
          </a:p>
          <a:p>
            <a:pPr algn="just"/>
            <a:r>
              <a:rPr lang="en-US" dirty="0" smtClean="0"/>
              <a:t>Flow Chart</a:t>
            </a:r>
          </a:p>
          <a:p>
            <a:pPr algn="just"/>
            <a:r>
              <a:rPr lang="en-US" dirty="0" smtClean="0"/>
              <a:t>Captivate Online Training Module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97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Policy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Purpose is to provide guidance and establish parameters regarding the issuance and use of mobile communication devices and services</a:t>
            </a:r>
          </a:p>
          <a:p>
            <a:pPr algn="just"/>
            <a:r>
              <a:rPr lang="en-US" dirty="0" smtClean="0"/>
              <a:t>Two Options Available:</a:t>
            </a:r>
          </a:p>
          <a:p>
            <a:pPr lvl="1" algn="just"/>
            <a:r>
              <a:rPr lang="en-US" sz="2800" dirty="0" smtClean="0"/>
              <a:t>University Provided Device and Service Plan</a:t>
            </a:r>
          </a:p>
          <a:p>
            <a:pPr lvl="1" algn="just"/>
            <a:r>
              <a:rPr lang="en-US" sz="2800" dirty="0" smtClean="0"/>
              <a:t>Reimbursement for Business Use of Personal Device and Service Plan</a:t>
            </a:r>
          </a:p>
          <a:p>
            <a:pPr algn="just"/>
            <a:r>
              <a:rPr lang="en-US" dirty="0" smtClean="0"/>
              <a:t>Defines departmental and employee responsibilities as they pertain to each option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91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Procedures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Illustration of allowance / reimbursement calculation</a:t>
            </a:r>
          </a:p>
          <a:p>
            <a:pPr algn="just"/>
            <a:r>
              <a:rPr lang="en-US" dirty="0" smtClean="0"/>
              <a:t>Details the processes and procedures that support the policy and provides guidance for departments</a:t>
            </a:r>
          </a:p>
          <a:p>
            <a:pPr algn="just"/>
            <a:r>
              <a:rPr lang="en-US" dirty="0" smtClean="0"/>
              <a:t>Mobile Communication Device Best Practices are also included:</a:t>
            </a:r>
          </a:p>
          <a:p>
            <a:pPr lvl="1" algn="just"/>
            <a:r>
              <a:rPr lang="en-US" sz="2800" dirty="0" smtClean="0"/>
              <a:t>General Security</a:t>
            </a:r>
          </a:p>
          <a:p>
            <a:pPr lvl="1" algn="just"/>
            <a:r>
              <a:rPr lang="en-US" sz="2800" dirty="0" smtClean="0"/>
              <a:t>Transmission Security</a:t>
            </a:r>
          </a:p>
          <a:p>
            <a:pPr lvl="1" algn="just"/>
            <a:r>
              <a:rPr lang="en-US" sz="2800" dirty="0" smtClean="0"/>
              <a:t>Application and Data Security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270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216292" y="1455822"/>
            <a:ext cx="680325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Must be completed and maintained </a:t>
            </a:r>
            <a:r>
              <a:rPr lang="en-US" sz="2800" b="1" dirty="0" smtClean="0"/>
              <a:t>within the department</a:t>
            </a:r>
            <a:r>
              <a:rPr lang="en-US" sz="2800" dirty="0" smtClean="0"/>
              <a:t>. Does NOT go to payroll or HR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Signed </a:t>
            </a:r>
            <a:r>
              <a:rPr lang="en-US" sz="2800" dirty="0"/>
              <a:t>by employee and department head to acknowledge responsibilities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Used when issuing an option, changing an option, or terminating an option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Contains sections for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Employee Information &amp; Request Type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Business-Use Justification, Option Selection, and Required </a:t>
            </a:r>
            <a:r>
              <a:rPr lang="en-US" sz="2200" dirty="0"/>
              <a:t>D</a:t>
            </a:r>
            <a:r>
              <a:rPr lang="en-US" sz="2200" dirty="0" smtClean="0"/>
              <a:t>ocumentation </a:t>
            </a:r>
            <a:r>
              <a:rPr lang="en-US" sz="2200" dirty="0"/>
              <a:t>(if applicable</a:t>
            </a:r>
            <a:r>
              <a:rPr lang="en-US" sz="2200" dirty="0" smtClean="0"/>
              <a:t>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Operating Parameters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200" dirty="0" smtClean="0"/>
              <a:t>Certification Statements and Signatures</a:t>
            </a:r>
            <a:endParaRPr lang="en-US" sz="2200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85811" y="493295"/>
            <a:ext cx="59315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Request Form</a:t>
            </a:r>
            <a:endParaRPr lang="en-US" sz="4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521629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457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P3A-S and P3A-F Forms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5813"/>
            <a:ext cx="5598695" cy="326373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Must be completed to start or terminate an allowance (when not automatically terminated by a banner job code change)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Must be </a:t>
            </a:r>
            <a:r>
              <a:rPr lang="en-US" b="1" dirty="0" smtClean="0"/>
              <a:t>submitted to Human Resources </a:t>
            </a:r>
            <a:r>
              <a:rPr lang="en-US" dirty="0" smtClean="0"/>
              <a:t>by December 24</a:t>
            </a:r>
            <a:r>
              <a:rPr lang="en-US" baseline="30000" dirty="0" smtClean="0"/>
              <a:t>th</a:t>
            </a:r>
            <a:r>
              <a:rPr lang="en-US" dirty="0" smtClean="0"/>
              <a:t> in order to prevent annual termination of an allowance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9143" y="0"/>
            <a:ext cx="54428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98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Points to Note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0126"/>
            <a:ext cx="10515600" cy="462683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Policy charges the Department Head with determining the business need for an MCD</a:t>
            </a:r>
          </a:p>
          <a:p>
            <a:pPr lvl="1" algn="just"/>
            <a:r>
              <a:rPr lang="en-US" dirty="0" smtClean="0"/>
              <a:t>Five </a:t>
            </a:r>
            <a:r>
              <a:rPr lang="en-US" dirty="0"/>
              <a:t>categories of qualification for an MCD</a:t>
            </a:r>
          </a:p>
          <a:p>
            <a:pPr algn="just"/>
            <a:r>
              <a:rPr lang="en-US" dirty="0" smtClean="0"/>
              <a:t>Selection of appropriate MCD option and/ or plan should be a joint decision between the department head and employee</a:t>
            </a:r>
          </a:p>
          <a:p>
            <a:pPr algn="just"/>
            <a:r>
              <a:rPr lang="en-US" dirty="0" smtClean="0"/>
              <a:t>Recognition of </a:t>
            </a:r>
            <a:r>
              <a:rPr lang="en-US" b="1" dirty="0" smtClean="0"/>
              <a:t>de </a:t>
            </a:r>
            <a:r>
              <a:rPr lang="en-US" b="1" dirty="0"/>
              <a:t>minimis </a:t>
            </a:r>
            <a:r>
              <a:rPr lang="en-US" dirty="0" smtClean="0"/>
              <a:t>personal use </a:t>
            </a:r>
            <a:r>
              <a:rPr lang="en-US" dirty="0"/>
              <a:t>of a </a:t>
            </a:r>
            <a:r>
              <a:rPr lang="en-US" dirty="0" smtClean="0"/>
              <a:t>university-provided device and plan as </a:t>
            </a:r>
            <a:r>
              <a:rPr lang="en-US" dirty="0"/>
              <a:t>personal use </a:t>
            </a:r>
            <a:r>
              <a:rPr lang="en-US" dirty="0" smtClean="0"/>
              <a:t>that does not exceed </a:t>
            </a:r>
            <a:r>
              <a:rPr lang="en-US" dirty="0"/>
              <a:t>the </a:t>
            </a:r>
            <a:r>
              <a:rPr lang="en-US" dirty="0" smtClean="0"/>
              <a:t>calling </a:t>
            </a:r>
            <a:r>
              <a:rPr lang="en-US" dirty="0"/>
              <a:t>and / or data plan.  </a:t>
            </a:r>
            <a:endParaRPr lang="en-US" dirty="0" smtClean="0"/>
          </a:p>
          <a:p>
            <a:pPr algn="just"/>
            <a:r>
              <a:rPr lang="en-US" dirty="0" smtClean="0"/>
              <a:t>Employees </a:t>
            </a:r>
            <a:r>
              <a:rPr lang="en-US" dirty="0"/>
              <a:t>must reimburse the university for any additional charges incurred due to the personal use of </a:t>
            </a:r>
            <a:r>
              <a:rPr lang="en-US" dirty="0" smtClean="0"/>
              <a:t>a university-provided device </a:t>
            </a:r>
            <a:r>
              <a:rPr lang="en-US" dirty="0"/>
              <a:t>that exceeds the provided calling and/or data plan.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37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Points to Note	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3371"/>
            <a:ext cx="10515600" cy="4783592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Allowance / Reimbursement is </a:t>
            </a:r>
            <a:r>
              <a:rPr lang="en-US" sz="2800" dirty="0" smtClean="0"/>
              <a:t>Tax-Exempt</a:t>
            </a:r>
          </a:p>
          <a:p>
            <a:pPr lvl="2" algn="just"/>
            <a:r>
              <a:rPr lang="en-US" sz="2800" dirty="0" smtClean="0"/>
              <a:t>Departments / Employees must comply with all documentation requirements in order to maintain tax-exempt status with the IRS</a:t>
            </a:r>
          </a:p>
          <a:p>
            <a:pPr algn="just"/>
            <a:r>
              <a:rPr lang="en-US" dirty="0" smtClean="0"/>
              <a:t>Allowance / Reimbursement Automatically terminates:</a:t>
            </a:r>
          </a:p>
          <a:p>
            <a:pPr lvl="2" algn="just"/>
            <a:r>
              <a:rPr lang="en-US" sz="2800" dirty="0"/>
              <a:t>A</a:t>
            </a:r>
            <a:r>
              <a:rPr lang="en-US" sz="2800" dirty="0" smtClean="0"/>
              <a:t>t the end of each calendar year, regardless of when it began, if a new P3A-S or P3A-F form is not submitted to HR by </a:t>
            </a:r>
            <a:r>
              <a:rPr lang="en-US" sz="2800" b="1" dirty="0" smtClean="0"/>
              <a:t>December 24</a:t>
            </a:r>
            <a:r>
              <a:rPr lang="en-US" sz="2800" b="1" baseline="30000" dirty="0" smtClean="0"/>
              <a:t>th</a:t>
            </a:r>
            <a:endParaRPr lang="en-US" sz="2800" b="1" dirty="0" smtClean="0"/>
          </a:p>
          <a:p>
            <a:pPr lvl="2" algn="just"/>
            <a:r>
              <a:rPr lang="en-US" sz="2800" dirty="0" smtClean="0"/>
              <a:t>When there are position changes or terminations that result in a change in Banner code since the allowance is tied to the employee code in Banner</a:t>
            </a:r>
          </a:p>
          <a:p>
            <a:pPr marL="914400" lvl="2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500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Points to Note	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1749"/>
            <a:ext cx="10515600" cy="470521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Calculation of the monthly allowance / reimbursement amounts will be reviewed annually by the Controller’s Office</a:t>
            </a:r>
          </a:p>
          <a:p>
            <a:pPr algn="just"/>
            <a:r>
              <a:rPr lang="en-US" dirty="0" smtClean="0"/>
              <a:t>Request forms are to be maintained within your department</a:t>
            </a:r>
          </a:p>
          <a:p>
            <a:pPr algn="just"/>
            <a:r>
              <a:rPr lang="en-US" dirty="0" smtClean="0"/>
              <a:t>Best Practices are provided to secure both personal and university provided devices. Highlights include:</a:t>
            </a:r>
          </a:p>
          <a:p>
            <a:pPr lvl="1" algn="just"/>
            <a:r>
              <a:rPr lang="en-US" dirty="0" smtClean="0"/>
              <a:t>Mobile devices should be password protected</a:t>
            </a:r>
          </a:p>
          <a:p>
            <a:pPr lvl="1" algn="just"/>
            <a:r>
              <a:rPr lang="en-US" dirty="0" smtClean="0"/>
              <a:t>Do not leave your mobile device unattended in public locations</a:t>
            </a:r>
          </a:p>
          <a:p>
            <a:pPr lvl="1" algn="just"/>
            <a:r>
              <a:rPr lang="en-US" dirty="0" smtClean="0"/>
              <a:t>Connect through VT-Wireless or Virginia Tech’s VPN service, when available</a:t>
            </a:r>
          </a:p>
          <a:p>
            <a:pPr lvl="1" algn="just"/>
            <a:r>
              <a:rPr lang="en-US" dirty="0" smtClean="0"/>
              <a:t>Do not install software from unknown sources</a:t>
            </a:r>
          </a:p>
          <a:p>
            <a:pPr lvl="1" algn="just"/>
            <a:r>
              <a:rPr lang="en-US" dirty="0" smtClean="0"/>
              <a:t>Lost, stolen, or misplaced mobile devices should be immediately reported to the Virginia Tech Police and your department head or designee.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79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647</Words>
  <Application>Microsoft Office PowerPoint</Application>
  <PresentationFormat>Custom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Virginia Tech Policy for Mobile Communication Devices</vt:lpstr>
      <vt:lpstr>MCD Discussion Items</vt:lpstr>
      <vt:lpstr>Policy</vt:lpstr>
      <vt:lpstr>Procedures</vt:lpstr>
      <vt:lpstr>PowerPoint Presentation</vt:lpstr>
      <vt:lpstr>P3A-S and P3A-F Forms</vt:lpstr>
      <vt:lpstr>Points to Note</vt:lpstr>
      <vt:lpstr>Points to Note </vt:lpstr>
      <vt:lpstr>Points to Note </vt:lpstr>
      <vt:lpstr>Training/Resources </vt:lpstr>
      <vt:lpstr>Questions???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MCD Business Practices Seminar</dc:title>
  <dc:creator>Seifert, Meghan</dc:creator>
  <cp:lastModifiedBy>William J Belcher</cp:lastModifiedBy>
  <cp:revision>25</cp:revision>
  <dcterms:created xsi:type="dcterms:W3CDTF">2015-02-27T17:20:26Z</dcterms:created>
  <dcterms:modified xsi:type="dcterms:W3CDTF">2015-04-08T18:29:36Z</dcterms:modified>
</cp:coreProperties>
</file>